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10" d="100"/>
          <a:sy n="110" d="100"/>
        </p:scale>
        <p:origin x="-2430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F00B0-1DA8-4E85-BF84-ABAF1E3ECC2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1B6FD-FECE-4818-8BD3-18245D53FAA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1592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9664F-5919-4AA8-BFA8-B4C210D9AF7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E8CF-26B5-40F4-BA2F-2036A9C6AF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4460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F8368-9DDB-4889-A9B6-B52D9EF546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857C0-D9A6-4515-BABA-FB7D2B0275A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1786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47449-FD3C-47AF-9E74-C7C49604B35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D3247-3758-4A5C-869B-FC6EC7070E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594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F38D6-4D2E-451E-B682-EBD982FCA74A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59478-B3CD-4264-91BC-A38816D1F55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0776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00D93-C87F-4036-A79E-86021326A5E7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546BF-6738-436B-88D0-C3D8D5AED77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4455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3A1F6-5FA7-4C38-A040-1CFF9EC4FD6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C3EDE-DFC9-4C2C-84E6-411D825FC76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642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15666-D42A-48BC-953B-E594D22CE62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0536D-745E-4CE8-9AF8-3CE0A7C09CB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472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FA377-95FD-4368-B376-D7B87B452C29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22DF8-DE35-4157-B611-798BF8AF656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517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4F791-5255-4461-B0C7-2970833672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EF84D-DBFF-43BF-B59C-03DC6E63BA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8341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EC0C5-BF62-4D14-9EF7-1130BD1DEB91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B9DA3-7982-4966-A1EB-B64FEF72D00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426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8D9509-110F-4557-9ACF-89192E40920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326577-A430-4BF8-9159-6E781FE983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1559656" y="799465"/>
            <a:ext cx="601042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Coexpression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smtClean="0">
                <a:latin typeface="Times New Roman" pitchFamily="18" charset="0"/>
                <a:cs typeface="Times New Roman" pitchFamily="18" charset="0"/>
              </a:rPr>
              <a:t>of L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yve1 </a:t>
            </a:r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Podoplanin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 in rat </a:t>
            </a:r>
            <a:r>
              <a:rPr lang="en-US" sz="2000" b="1" u="sng" dirty="0" smtClean="0">
                <a:latin typeface="Times New Roman" pitchFamily="18" charset="0"/>
                <a:cs typeface="Times New Roman" pitchFamily="18" charset="0"/>
              </a:rPr>
              <a:t>tissue</a:t>
            </a:r>
          </a:p>
          <a:p>
            <a:pPr algn="ctr" eaLnBrk="1" hangingPunct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103-PA50AG; #104-M40 ) 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feld 5"/>
          <p:cNvSpPr txBox="1">
            <a:spLocks noChangeArrowheads="1"/>
          </p:cNvSpPr>
          <p:nvPr/>
        </p:nvSpPr>
        <p:spPr bwMode="auto">
          <a:xfrm>
            <a:off x="762688" y="5517232"/>
            <a:ext cx="76041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n-US" sz="800" b="1" dirty="0" smtClean="0">
                <a:cs typeface="Arial" charset="0"/>
              </a:rPr>
              <a:t>Figure:</a:t>
            </a:r>
            <a:r>
              <a:rPr lang="en-US" sz="800" dirty="0" smtClean="0">
                <a:cs typeface="Arial" charset="0"/>
              </a:rPr>
              <a:t> Rat </a:t>
            </a:r>
            <a:r>
              <a:rPr lang="en-US" sz="800" dirty="0">
                <a:cs typeface="Arial" charset="0"/>
              </a:rPr>
              <a:t>cardiac </a:t>
            </a:r>
            <a:r>
              <a:rPr lang="en-US" sz="800" b="1" dirty="0">
                <a:cs typeface="Arial" charset="0"/>
              </a:rPr>
              <a:t>l</a:t>
            </a:r>
            <a:r>
              <a:rPr lang="en-US" sz="800" b="1" dirty="0" smtClean="0">
                <a:cs typeface="Arial" charset="0"/>
              </a:rPr>
              <a:t>ymphatic </a:t>
            </a:r>
            <a:r>
              <a:rPr lang="en-US" sz="800" b="1" dirty="0" err="1" smtClean="0">
                <a:cs typeface="Arial" charset="0"/>
              </a:rPr>
              <a:t>microvessels</a:t>
            </a:r>
            <a:r>
              <a:rPr lang="en-US" sz="800" dirty="0" smtClean="0">
                <a:cs typeface="Arial" charset="0"/>
              </a:rPr>
              <a:t>, labeled with antibodies against </a:t>
            </a:r>
            <a:r>
              <a:rPr lang="en-US" sz="800" dirty="0">
                <a:cs typeface="Arial" charset="0"/>
              </a:rPr>
              <a:t>rat </a:t>
            </a:r>
            <a:r>
              <a:rPr lang="en-US" sz="800" dirty="0" err="1">
                <a:cs typeface="Arial" charset="0"/>
              </a:rPr>
              <a:t>Podoplanin</a:t>
            </a:r>
            <a:r>
              <a:rPr lang="en-US" sz="800" dirty="0">
                <a:cs typeface="Arial" charset="0"/>
              </a:rPr>
              <a:t> </a:t>
            </a:r>
            <a:r>
              <a:rPr lang="en-US" sz="800" dirty="0" smtClean="0">
                <a:cs typeface="Arial" charset="0"/>
              </a:rPr>
              <a:t>(</a:t>
            </a:r>
            <a:r>
              <a:rPr lang="en-US" sz="800" b="1" dirty="0" smtClean="0">
                <a:cs typeface="Arial" charset="0"/>
              </a:rPr>
              <a:t>A</a:t>
            </a:r>
            <a:r>
              <a:rPr lang="en-US" sz="800" dirty="0" smtClean="0">
                <a:cs typeface="Arial" charset="0"/>
              </a:rPr>
              <a:t>, green) </a:t>
            </a:r>
            <a:r>
              <a:rPr lang="en-US" sz="800" dirty="0">
                <a:cs typeface="Arial" charset="0"/>
              </a:rPr>
              <a:t>[Cat# 104-M40, mab</a:t>
            </a:r>
            <a:r>
              <a:rPr lang="en-US" sz="800" dirty="0" smtClean="0">
                <a:cs typeface="Arial" charset="0"/>
              </a:rPr>
              <a:t>] and mouse LYVE-1 (</a:t>
            </a:r>
            <a:r>
              <a:rPr lang="en-US" sz="800" b="1" dirty="0" smtClean="0">
                <a:cs typeface="Arial" charset="0"/>
              </a:rPr>
              <a:t>B</a:t>
            </a:r>
            <a:r>
              <a:rPr lang="en-US" sz="800" dirty="0" smtClean="0">
                <a:cs typeface="Arial" charset="0"/>
              </a:rPr>
              <a:t>, red) [Cat# 103-PA50AG, pab]. Nuclear stain in blue. Double staining with anti-mouse LYVE-1 and anti-rat </a:t>
            </a:r>
            <a:r>
              <a:rPr lang="en-US" sz="800" dirty="0" err="1" smtClean="0">
                <a:cs typeface="Arial" charset="0"/>
              </a:rPr>
              <a:t>Podoplanin</a:t>
            </a:r>
            <a:r>
              <a:rPr lang="en-US" sz="800" dirty="0" smtClean="0">
                <a:cs typeface="Arial" charset="0"/>
              </a:rPr>
              <a:t> revealed a nice co-expression of both proteins in lymphatic endothelial cells (</a:t>
            </a:r>
            <a:r>
              <a:rPr lang="en-US" sz="800" b="1" dirty="0" smtClean="0">
                <a:cs typeface="Arial" charset="0"/>
              </a:rPr>
              <a:t>C</a:t>
            </a:r>
            <a:r>
              <a:rPr lang="en-US" sz="800" dirty="0" smtClean="0">
                <a:cs typeface="Arial" charset="0"/>
              </a:rPr>
              <a:t>, </a:t>
            </a:r>
            <a:r>
              <a:rPr lang="en-US" sz="800" b="1" dirty="0" smtClean="0">
                <a:cs typeface="Arial" charset="0"/>
              </a:rPr>
              <a:t>D</a:t>
            </a:r>
            <a:r>
              <a:rPr lang="en-US" sz="800" dirty="0" smtClean="0">
                <a:cs typeface="Arial" charset="0"/>
              </a:rPr>
              <a:t>). </a:t>
            </a:r>
            <a:r>
              <a:rPr lang="en-US" sz="800" b="1" dirty="0" smtClean="0">
                <a:cs typeface="Arial" charset="0"/>
              </a:rPr>
              <a:t>Note:</a:t>
            </a:r>
            <a:r>
              <a:rPr lang="en-US" sz="800" dirty="0" smtClean="0">
                <a:cs typeface="Arial" charset="0"/>
              </a:rPr>
              <a:t>  The anti-mouse Lyve-1 polyclonal antibody shows a strong cross reaction with rat Lyve-1 protein.</a:t>
            </a:r>
          </a:p>
          <a:p>
            <a:pPr algn="just" eaLnBrk="1" hangingPunct="1"/>
            <a:endParaRPr lang="en-US" sz="800" dirty="0">
              <a:cs typeface="Arial" charset="0"/>
            </a:endParaRPr>
          </a:p>
          <a:p>
            <a:pPr algn="just" eaLnBrk="1" hangingPunct="1"/>
            <a:r>
              <a:rPr lang="en-US" sz="800" dirty="0">
                <a:cs typeface="Arial" charset="0"/>
              </a:rPr>
              <a:t>The experiment was performed by the research group </a:t>
            </a:r>
            <a:r>
              <a:rPr lang="en-US" sz="800" dirty="0" smtClean="0">
                <a:cs typeface="Arial" charset="0"/>
              </a:rPr>
              <a:t>INSERM </a:t>
            </a:r>
            <a:r>
              <a:rPr lang="en-US" sz="800" dirty="0">
                <a:cs typeface="Arial" charset="0"/>
              </a:rPr>
              <a:t>U1096 in Rouen, France directed by </a:t>
            </a:r>
            <a:r>
              <a:rPr lang="en-US" sz="800" dirty="0" err="1">
                <a:cs typeface="Arial" charset="0"/>
              </a:rPr>
              <a:t>Dr</a:t>
            </a:r>
            <a:r>
              <a:rPr lang="en-US" sz="800" dirty="0">
                <a:cs typeface="Arial" charset="0"/>
              </a:rPr>
              <a:t> Vincent Richard.</a:t>
            </a:r>
          </a:p>
        </p:txBody>
      </p:sp>
      <p:grpSp>
        <p:nvGrpSpPr>
          <p:cNvPr id="7" name="Gruppieren 6"/>
          <p:cNvGrpSpPr/>
          <p:nvPr/>
        </p:nvGrpSpPr>
        <p:grpSpPr>
          <a:xfrm>
            <a:off x="2172494" y="1541463"/>
            <a:ext cx="4791868" cy="3911167"/>
            <a:chOff x="2172494" y="1541463"/>
            <a:chExt cx="4791868" cy="391116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2494" y="1541463"/>
              <a:ext cx="4791868" cy="39111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feld 2"/>
            <p:cNvSpPr txBox="1"/>
            <p:nvPr/>
          </p:nvSpPr>
          <p:spPr>
            <a:xfrm>
              <a:off x="2183314" y="1552972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chemeClr val="bg1"/>
                  </a:solidFill>
                </a:rPr>
                <a:t>A</a:t>
              </a:r>
              <a:endParaRPr lang="de-DE" dirty="0">
                <a:solidFill>
                  <a:schemeClr val="bg1"/>
                </a:solidFill>
              </a:endParaRPr>
            </a:p>
          </p:txBody>
        </p:sp>
        <p:sp>
          <p:nvSpPr>
            <p:cNvPr id="17" name="Textfeld 16"/>
            <p:cNvSpPr txBox="1"/>
            <p:nvPr/>
          </p:nvSpPr>
          <p:spPr>
            <a:xfrm>
              <a:off x="4675019" y="1552972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chemeClr val="bg1"/>
                  </a:solidFill>
                </a:rPr>
                <a:t>B</a:t>
              </a:r>
              <a:endParaRPr lang="de-DE" dirty="0">
                <a:solidFill>
                  <a:schemeClr val="bg1"/>
                </a:solidFill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2173789" y="3581633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chemeClr val="bg1"/>
                  </a:solidFill>
                </a:rPr>
                <a:t>C</a:t>
              </a:r>
              <a:endParaRPr lang="de-DE" dirty="0">
                <a:solidFill>
                  <a:schemeClr val="bg1"/>
                </a:solidFill>
              </a:endParaRPr>
            </a:p>
          </p:txBody>
        </p:sp>
        <p:sp>
          <p:nvSpPr>
            <p:cNvPr id="4" name="Rechteck 3"/>
            <p:cNvSpPr/>
            <p:nvPr/>
          </p:nvSpPr>
          <p:spPr>
            <a:xfrm>
              <a:off x="4718452" y="3578349"/>
              <a:ext cx="3513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dirty="0" smtClean="0">
                  <a:solidFill>
                    <a:schemeClr val="bg1"/>
                  </a:solidFill>
                </a:rPr>
                <a:t>D</a:t>
              </a:r>
              <a:endParaRPr lang="de-DE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3"/>
          <p:cNvGrpSpPr>
            <a:grpSpLocks/>
          </p:cNvGrpSpPr>
          <p:nvPr/>
        </p:nvGrpSpPr>
        <p:grpSpPr bwMode="auto">
          <a:xfrm>
            <a:off x="349251" y="130968"/>
            <a:ext cx="8445501" cy="6596063"/>
            <a:chOff x="173" y="66"/>
            <a:chExt cx="5320" cy="4155"/>
          </a:xfrm>
        </p:grpSpPr>
        <p:grpSp>
          <p:nvGrpSpPr>
            <p:cNvPr id="1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22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Office PowerPoint</Application>
  <PresentationFormat>Bildschirmpräsentation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54</cp:revision>
  <dcterms:created xsi:type="dcterms:W3CDTF">2010-12-17T07:34:39Z</dcterms:created>
  <dcterms:modified xsi:type="dcterms:W3CDTF">2015-03-24T11:50:39Z</dcterms:modified>
</cp:coreProperties>
</file>